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0"/>
  </p:notesMasterIdLst>
  <p:sldIdLst>
    <p:sldId id="299" r:id="rId2"/>
    <p:sldId id="305" r:id="rId3"/>
    <p:sldId id="308" r:id="rId4"/>
    <p:sldId id="309" r:id="rId5"/>
    <p:sldId id="306" r:id="rId6"/>
    <p:sldId id="307" r:id="rId7"/>
    <p:sldId id="303" r:id="rId8"/>
    <p:sldId id="272" r:id="rId9"/>
  </p:sldIdLst>
  <p:sldSz cx="12192000" cy="6858000"/>
  <p:notesSz cx="9144000" cy="68580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1" autoAdjust="0"/>
    <p:restoredTop sz="78639" autoAdjust="0"/>
  </p:normalViewPr>
  <p:slideViewPr>
    <p:cSldViewPr snapToGrid="0" showGuides="1">
      <p:cViewPr varScale="1">
        <p:scale>
          <a:sx n="98" d="100"/>
          <a:sy n="98" d="100"/>
        </p:scale>
        <p:origin x="232" y="2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a267f0e573e4e93a82d567abc7701b3">
            <a:r>
              <a:rPr b="0" dirty="0" i="0" lang="en-US" strike="noStrike" sz="1800" u="none">
                <a:solidFill>
                  <a:srgbClr val="000000"/>
                </a:solidFill>
                <a:effectLst/>
                <a:latin charset="0" panose="020F0502020204030203" pitchFamily="34" typeface="Lato"/>
              </a:rPr>
              <a:t>ماذا يحدث عندما تقوم بإدخال البيانات في DHIS2، ولكن لا يوجد اتصال بالإنترنت؟</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828caff38322142d014e48a3312df00">
            <a:r>
              <a:rPr b="0" dirty="0" i="0" lang="en-US" strike="noStrike" sz="1800" u="none">
                <a:solidFill>
                  <a:srgbClr val="000000"/>
                </a:solidFill>
                <a:effectLst/>
                <a:latin charset="0" panose="020F0502020204030203" pitchFamily="34" typeface="Lato"/>
              </a:rPr>
              <a:t>يمكن أن تكون هذه مشكلة شائعة في الأماكن التي يكون فيها الاتصال بالإنترنت محدودًا أو غير مستقر.</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7943602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7a00b9e37a672c47fc86caae2d5ad8">
            <a:r>
              <a:rPr dirty="0" lang="en-US" noProof="0"/>
              <a:t>لهذا السبب، تم تصميم DHIS2 مع الأخذ بعين الاعتبار إمكانيات إدخال البيانات الأساسية دون اتصال حتى تتمكن من الاستمرار في إدخال البيانات حتى عندما تكون غير متصل بالإنترنت بشكل مؤقت. دعونا نلقي نظرة على كيفية عمله.</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4417d8b9ec8545103f161844570f50d">
            <a:r>
              <a:rPr dirty="0" lang="en-US" noProof="0"/>
              <a:t>عند فتح تطبيق إدخال البيانات DHIS2، يجب أن تظهر الرسالة "أنت متصل بالإنترنت" في مربع أصفر أعلى الشاشة.</a:t>
            </a:r>
          </a:p>
          <a:p>
            <a:endParaRPr dirty="0" lang="en-US" noProof="0"/>
          </a:p>
          <a:p txid="01ddf0e269f2a1547819272a2c7cc3d6">
            <a:r>
              <a:rPr dirty="0" lang="en-US" noProof="0"/>
              <a:t>وهذا يعني أنك متصل بالإنترنت وسيتم حفظ البيانات التي أدخلتها تلقائيًا على خادم DHIS2.</a:t>
            </a:r>
          </a:p>
          <a:p>
            <a:endParaRPr dirty="0" lang="en-US" noProof="0"/>
          </a:p>
          <a:p txid="a157e8eb55bf7785d5d4c78f4e24f821">
            <a:r>
              <a:rPr dirty="0" lang="en-US" noProof="0"/>
              <a:t>الآن، دعونا نرى ما سيحدث إذا فقدت الاتصال بالإنترنت. يمكنك اختبار ذلك عن طريق إيقاف تشغيل اتصالك بالإنترنت، ثم فتح نموذج إدخال البيانات والبدء في إدخال البيانات.</a:t>
            </a:r>
          </a:p>
          <a:p>
            <a:endParaRPr dirty="0" lang="en-US" noProof="0"/>
          </a:p>
          <a:p txid="8b3d4cc720597e53fa303e09d12ed952">
            <a:r>
              <a:rPr dirty="0" lang="en-US" noProof="0"/>
              <a:t>ستظهر الرسالة "أنت غير متصل، سيتم تخزين البيانات على جهازك"، في الجزء العلوي من الشاشة.</a:t>
            </a:r>
          </a:p>
          <a:p>
            <a:endParaRPr dirty="0" lang="en-US" noProof="0"/>
          </a:p>
          <a:p txid="d9059e50e03e7d074c7a70c2ef5e6496">
            <a:r>
              <a:rPr dirty="0" lang="en-US" noProof="0"/>
              <a:t>ستلاحظ أنه عند إدخال البيانات، لا يزال الحقل يتحول إلى اللون الأخضر للإشارة إلى حفظ قيمة البيانات. وذلك لأنه يتم تخزين البيانات محليًا في ذاكرة التخزين المؤقت لجهاز الكمبيوتر الخاص بك.</a:t>
            </a:r>
          </a:p>
          <a:p>
            <a:endParaRPr dirty="0" lang="en-US" noProof="0"/>
          </a:p>
          <a:p txid="899bc5670eb894275d2521ec3ff6561d">
            <a:r>
              <a:rPr dirty="0" lang="en-US" noProof="0"/>
              <a:t>دعونا نعيد تشغيل الإنترنت. عندما تستعيد الاتصال بالإنترنت، ستصلك رسالة أخرى تقول: توجد بيانات مخزنة على جهازك، الرجاء تحميلها إلى الخادم، مع وجود زر تحميل بجوار الرسالة.</a:t>
            </a:r>
          </a:p>
          <a:p>
            <a:endParaRPr dirty="0" lang="en-US" noProof="0"/>
          </a:p>
          <a:p txid="c74b2f9f0af29acaa4fb79d24af1d136">
            <a:r>
              <a:rPr dirty="0" lang="en-US" noProof="0"/>
              <a:t>كل ما عليك فعله هو النقر ببساطة على زر التحميل ومن ثم ستصلك الرسالة، نجح تحميل البيانات إلى الخادم.</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a2b6e1ea2a31a6b8877eb5c4a54c7a">
            <a:r>
              <a:rPr dirty="0" lang="en-US" noProof="0"/>
              <a:t>من المهم ألا تقوم بمسح ذاكرة التخزين المؤقت للمتصفح الخاص بك باستخدام تطبيق DHIS2 Browser Cache Cleaner حتى تقوم بتحميل بياناتك إلى الخادم، حيث يتم تخزين بياناتك محليًا في ذاكرة التخزين المؤقت لمتصفح DHIS2.</a:t>
            </a:r>
          </a:p>
          <a:p>
            <a:endParaRPr dirty="0" lang="en-US" noProof="0"/>
          </a:p>
          <a:p txid="f21f195d0f9bdf5084ae16b8ac0edde8">
            <a:r>
              <a:rPr dirty="0" lang="en-US" noProof="0"/>
              <a:t>سيؤدي مسح ذاكرة التخزين المؤقت قبل تحميل بياناتك إلى فقدان البيانات. لاحظ أن وظيفة العمل بدون الاتصال بالإنترنت في تطبيق إدخال بيانات في DHIS2 تهدف إلى تغطية الانقطاعات الدورية للإنترنت وليس العمل بشكل دائم في وضع غير متصل بالإنترنت.</a:t>
            </a:r>
          </a:p>
          <a:p>
            <a:endParaRPr dirty="0" lang="en-US" noProof="0"/>
          </a:p>
          <a:p txid="b9f1423ca36a5c915ee6cb00ddc031b9">
            <a:r>
              <a:rPr dirty="0" lang="en-US" noProof="0"/>
              <a:t>إذا كنت بحاجة إلى جمع بيانات في منطقة يكون فيها الاتصال بالإنترنت محدودًا للغاية، أو إذا كنت ستعمل بشكل مؤقت من منطقة لا يوجد بها اتصال بالإنترنت على الإطلاق، فنوصي باستخدام تطبيق DHIS2 Android Capture.</a:t>
            </a:r>
          </a:p>
          <a:p>
            <a:endParaRPr dirty="0" lang="en-US" noProof="0"/>
          </a:p>
          <a:p txid="6b8854fa938936279eeeea3f6a4e26bb">
            <a:r>
              <a:rPr dirty="0" lang="en-US" noProof="0"/>
              <a:t>سوف تتعلم المزيد عن تطبيق الأندرويد لاحقًا في هذه الدورة.</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41899042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f6026ca5cb337e7b0b58eecf3618fc1">
            <a:r>
              <a:rPr b="0" dirty="0" i="0" lang="en-US" strike="noStrike" sz="1800" u="none">
                <a:solidFill>
                  <a:srgbClr val="000000"/>
                </a:solidFill>
                <a:effectLst/>
                <a:latin charset="0" panose="020F0502020204030203" pitchFamily="34" typeface="Lato"/>
              </a:rPr>
              <a:t>للتلخيص، تعلمت في هذا الفيديو أن DHIS2 يسمح لك بإدخال البيانات عندما يكون اتصال الإنترنت غير مستقر عن طريق حفظ البيانات محليًا في ذاكرة التخزين المؤقت للمتصفح الخاص بك. ستعرف أنك غير متصل بالإنترنت من خلال رسالة تظهر على الشاشة. عند استعادة الاتصال، ستحتاج إلى تحديد زر لتحميل البيانات إلى خادم DHIS2.</a:t>
            </a: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3.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2.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5b65516b698332fcd5e77dbd973a0f7">
            <a:r>
              <a:rPr dirty="0" lang="en-US"/>
              <a:t>تطبيق إدخال البيانات: إدخال البيانات دون الاتصال بالإنترنت</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جمع البيانات والتحقق من صحتها</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4557421"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4861560"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3089306"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3595386"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797388"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3861264" y="1789304"/>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3814492" y="1808168"/>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advTm="7104" p14:dur="2000" spd="slow"/>
    </mc:Choice>
    <mc:Fallback xmlns="">
      <p:transition advTm="710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14:presetBounceEnd="19000"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p14:bounceEnd="19000" valueType="num">
                                          <p:cBhvr additive="base">
                                            <p:cTn dur="2000" fill="hold" id="15"/>
                                            <p:tgtEl>
                                              <p:spTgt spid="18"/>
                                            </p:tgtEl>
                                            <p:attrNameLst>
                                              <p:attrName>ppt_x</p:attrName>
                                            </p:attrNameLst>
                                          </p:cBhvr>
                                          <p:tavLst>
                                            <p:tav tm="0">
                                              <p:val>
                                                <p:strVal val="0-#ppt_w/2"/>
                                              </p:val>
                                            </p:tav>
                                            <p:tav tm="100000">
                                              <p:val>
                                                <p:strVal val="#ppt_x"/>
                                              </p:val>
                                            </p:tav>
                                          </p:tavLst>
                                        </p:anim>
                                        <p:anim calcmode="lin" p14:bounceEnd="19000"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14:presetBounceEnd="19000"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p14:bounceEnd="19000" valueType="num">
                                          <p:cBhvr additive="base">
                                            <p:cTn dur="2000" fill="hold" id="19"/>
                                            <p:tgtEl>
                                              <p:spTgt spid="17"/>
                                            </p:tgtEl>
                                            <p:attrNameLst>
                                              <p:attrName>ppt_x</p:attrName>
                                            </p:attrNameLst>
                                          </p:cBhvr>
                                          <p:tavLst>
                                            <p:tav tm="0">
                                              <p:val>
                                                <p:strVal val="0-#ppt_w/2"/>
                                              </p:val>
                                            </p:tav>
                                            <p:tav tm="100000">
                                              <p:val>
                                                <p:strVal val="#ppt_x"/>
                                              </p:val>
                                            </p:tav>
                                          </p:tavLst>
                                        </p:anim>
                                        <p:anim calcmode="lin" p14:bounceEnd="19000"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14:presetBounceEnd="19000"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p14:bounceEnd="19000" valueType="num">
                                          <p:cBhvr additive="base">
                                            <p:cTn dur="2000" fill="hold" id="23"/>
                                            <p:tgtEl>
                                              <p:spTgt spid="19"/>
                                            </p:tgtEl>
                                            <p:attrNameLst>
                                              <p:attrName>ppt_x</p:attrName>
                                            </p:attrNameLst>
                                          </p:cBhvr>
                                          <p:tavLst>
                                            <p:tav tm="0">
                                              <p:val>
                                                <p:strVal val="0-#ppt_w/2"/>
                                              </p:val>
                                            </p:tav>
                                            <p:tav tm="100000">
                                              <p:val>
                                                <p:strVal val="#ppt_x"/>
                                              </p:val>
                                            </p:tav>
                                          </p:tavLst>
                                        </p:anim>
                                        <p:anim calcmode="lin" p14:bounceEnd="19000"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valueType="num">
                                          <p:cBhvr additive="base">
                                            <p:cTn dur="2000" fill="hold" id="15"/>
                                            <p:tgtEl>
                                              <p:spTgt spid="18"/>
                                            </p:tgtEl>
                                            <p:attrNameLst>
                                              <p:attrName>ppt_x</p:attrName>
                                            </p:attrNameLst>
                                          </p:cBhvr>
                                          <p:tavLst>
                                            <p:tav tm="0">
                                              <p:val>
                                                <p:strVal val="0-#ppt_w/2"/>
                                              </p:val>
                                            </p:tav>
                                            <p:tav tm="100000">
                                              <p:val>
                                                <p:strVal val="#ppt_x"/>
                                              </p:val>
                                            </p:tav>
                                          </p:tavLst>
                                        </p:anim>
                                        <p:anim calcmode="lin"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valueType="num">
                                          <p:cBhvr additive="base">
                                            <p:cTn dur="2000" fill="hold" id="19"/>
                                            <p:tgtEl>
                                              <p:spTgt spid="17"/>
                                            </p:tgtEl>
                                            <p:attrNameLst>
                                              <p:attrName>ppt_x</p:attrName>
                                            </p:attrNameLst>
                                          </p:cBhvr>
                                          <p:tavLst>
                                            <p:tav tm="0">
                                              <p:val>
                                                <p:strVal val="0-#ppt_w/2"/>
                                              </p:val>
                                            </p:tav>
                                            <p:tav tm="100000">
                                              <p:val>
                                                <p:strVal val="#ppt_x"/>
                                              </p:val>
                                            </p:tav>
                                          </p:tavLst>
                                        </p:anim>
                                        <p:anim calcmode="lin"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valueType="num">
                                          <p:cBhvr additive="base">
                                            <p:cTn dur="2000" fill="hold" id="23"/>
                                            <p:tgtEl>
                                              <p:spTgt spid="19"/>
                                            </p:tgtEl>
                                            <p:attrNameLst>
                                              <p:attrName>ppt_x</p:attrName>
                                            </p:attrNameLst>
                                          </p:cBhvr>
                                          <p:tavLst>
                                            <p:tav tm="0">
                                              <p:val>
                                                <p:strVal val="0-#ppt_w/2"/>
                                              </p:val>
                                            </p:tav>
                                            <p:tav tm="100000">
                                              <p:val>
                                                <p:strVal val="#ppt_x"/>
                                              </p:val>
                                            </p:tav>
                                          </p:tavLst>
                                        </p:anim>
                                        <p:anim calcmode="lin"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083E4E80-089E-497F-A225-53C025627CBF}"/>
              </a:ext>
            </a:extLst>
          </p:cNvPr>
          <p:cNvSpPr/>
          <p:nvPr/>
        </p:nvSpPr>
        <p:spPr>
          <a:xfrm>
            <a:off x="7277540" y="1211266"/>
            <a:ext cx="2025181" cy="4458360"/>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grpSp>
        <p:nvGrpSpPr>
          <p:cNvPr id="5" name="Group 4">
            <a:extLst>
              <a:ext uri="{FF2B5EF4-FFF2-40B4-BE49-F238E27FC236}">
                <a16:creationId xmlns:a16="http://schemas.microsoft.com/office/drawing/2014/main" id="{A87C210B-54B2-467E-9817-9D9E89F50BA6}"/>
              </a:ext>
            </a:extLst>
          </p:cNvPr>
          <p:cNvGrpSpPr/>
          <p:nvPr/>
        </p:nvGrpSpPr>
        <p:grpSpPr>
          <a:xfrm>
            <a:off x="2419703"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2723842"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951588"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457668"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659670"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8468637" y="4056888"/>
            <a:ext cx="301983" cy="352590"/>
            <a:chOff x="3861264" y="1789304"/>
            <a:chExt cx="690944" cy="806733"/>
          </a:xfrm>
          <a:solidFill>
            <a:schemeClr val="bg1"/>
          </a:solidFill>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8440317" y="4053133"/>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93652B4-8A69-4C9B-9648-4EF282984907}"/>
              </a:ext>
            </a:extLst>
          </p:cNvPr>
          <p:cNvGrpSpPr/>
          <p:nvPr/>
        </p:nvGrpSpPr>
        <p:grpSpPr>
          <a:xfrm>
            <a:off x="7906662" y="3105844"/>
            <a:ext cx="301983" cy="352590"/>
            <a:chOff x="3861264" y="1789304"/>
            <a:chExt cx="690944" cy="806733"/>
          </a:xfrm>
          <a:solidFill>
            <a:schemeClr val="bg1"/>
          </a:solidFill>
        </p:grpSpPr>
        <p:sp>
          <p:nvSpPr>
            <p:cNvPr id="38" name="Freeform: Shape 37">
              <a:extLst>
                <a:ext uri="{FF2B5EF4-FFF2-40B4-BE49-F238E27FC236}">
                  <a16:creationId xmlns:a16="http://schemas.microsoft.com/office/drawing/2014/main" id="{811A770C-8A97-4C23-8B4B-81310B43AC80}"/>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E87B7C64-878D-404A-8DCE-B4653914A40A}"/>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615E97CA-1B72-44CD-ABA6-81675C53B3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23796EE0-79EF-44EE-935C-2A304C0C75D4}"/>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42" name="Straight Connector 41">
            <a:extLst>
              <a:ext uri="{FF2B5EF4-FFF2-40B4-BE49-F238E27FC236}">
                <a16:creationId xmlns:a16="http://schemas.microsoft.com/office/drawing/2014/main" id="{417A12E3-B130-44B4-AE2C-43034F812CC7}"/>
              </a:ext>
            </a:extLst>
          </p:cNvPr>
          <p:cNvCxnSpPr>
            <a:cxnSpLocks/>
          </p:cNvCxnSpPr>
          <p:nvPr/>
        </p:nvCxnSpPr>
        <p:spPr>
          <a:xfrm flipV="1">
            <a:off x="7878342" y="3102089"/>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F77636-D605-4AD6-86B9-98919F0EBF37}"/>
              </a:ext>
            </a:extLst>
          </p:cNvPr>
          <p:cNvGrpSpPr/>
          <p:nvPr/>
        </p:nvGrpSpPr>
        <p:grpSpPr>
          <a:xfrm>
            <a:off x="7954865" y="1948442"/>
            <a:ext cx="301983" cy="352590"/>
            <a:chOff x="3861264" y="1789304"/>
            <a:chExt cx="690944" cy="806733"/>
          </a:xfrm>
          <a:solidFill>
            <a:schemeClr val="bg1"/>
          </a:solidFill>
        </p:grpSpPr>
        <p:sp>
          <p:nvSpPr>
            <p:cNvPr id="49" name="Freeform: Shape 48">
              <a:extLst>
                <a:ext uri="{FF2B5EF4-FFF2-40B4-BE49-F238E27FC236}">
                  <a16:creationId xmlns:a16="http://schemas.microsoft.com/office/drawing/2014/main" id="{348D468D-6B77-47FD-8AC3-75C400F3E605}"/>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8621DDC0-46D2-4DC3-B181-1DF0AC62117E}"/>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DFFC6E3B-3D22-4A81-AA9D-BC3B433834C1}"/>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78823FA8-6632-44D8-97EA-B52B44195A59}"/>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3" name="Straight Connector 52">
            <a:extLst>
              <a:ext uri="{FF2B5EF4-FFF2-40B4-BE49-F238E27FC236}">
                <a16:creationId xmlns:a16="http://schemas.microsoft.com/office/drawing/2014/main" id="{36CE7363-7A8F-4C8E-85FA-202974114FE4}"/>
              </a:ext>
            </a:extLst>
          </p:cNvPr>
          <p:cNvCxnSpPr>
            <a:cxnSpLocks/>
          </p:cNvCxnSpPr>
          <p:nvPr/>
        </p:nvCxnSpPr>
        <p:spPr>
          <a:xfrm flipV="1">
            <a:off x="7926545" y="1944687"/>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D71A6E6-1AFE-4288-89A7-6BEA42A994ED}"/>
              </a:ext>
            </a:extLst>
          </p:cNvPr>
          <p:cNvGrpSpPr/>
          <p:nvPr/>
        </p:nvGrpSpPr>
        <p:grpSpPr>
          <a:xfrm>
            <a:off x="7592276" y="2574466"/>
            <a:ext cx="301983" cy="352590"/>
            <a:chOff x="3861264" y="1789304"/>
            <a:chExt cx="690944" cy="806733"/>
          </a:xfrm>
          <a:solidFill>
            <a:schemeClr val="bg1"/>
          </a:solidFill>
        </p:grpSpPr>
        <p:sp>
          <p:nvSpPr>
            <p:cNvPr id="55" name="Freeform: Shape 54">
              <a:extLst>
                <a:ext uri="{FF2B5EF4-FFF2-40B4-BE49-F238E27FC236}">
                  <a16:creationId xmlns:a16="http://schemas.microsoft.com/office/drawing/2014/main" id="{A0DAEF93-D0E1-41D0-B256-FC85713B9898}"/>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A6BE71ED-C0F9-4BC8-9D06-5DC0BFC3C607}"/>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25060947-B81C-47F7-A2E2-98D03EBBD942}"/>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CDECBD6-B13E-4602-B964-2A1AF45B700F}"/>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9" name="Straight Connector 58">
            <a:extLst>
              <a:ext uri="{FF2B5EF4-FFF2-40B4-BE49-F238E27FC236}">
                <a16:creationId xmlns:a16="http://schemas.microsoft.com/office/drawing/2014/main" id="{A1E8B7E7-B390-4D18-AD67-A593C8DF810D}"/>
              </a:ext>
            </a:extLst>
          </p:cNvPr>
          <p:cNvCxnSpPr>
            <a:cxnSpLocks/>
          </p:cNvCxnSpPr>
          <p:nvPr/>
        </p:nvCxnSpPr>
        <p:spPr>
          <a:xfrm flipV="1">
            <a:off x="7563956" y="257071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3F539DE-08EA-4D47-BE5D-DBC3835E2230}"/>
              </a:ext>
            </a:extLst>
          </p:cNvPr>
          <p:cNvGrpSpPr/>
          <p:nvPr/>
        </p:nvGrpSpPr>
        <p:grpSpPr>
          <a:xfrm>
            <a:off x="8088377" y="4616796"/>
            <a:ext cx="301983" cy="352590"/>
            <a:chOff x="3861264" y="1789304"/>
            <a:chExt cx="690944" cy="806733"/>
          </a:xfrm>
          <a:solidFill>
            <a:schemeClr val="bg1"/>
          </a:solidFill>
        </p:grpSpPr>
        <p:sp>
          <p:nvSpPr>
            <p:cNvPr id="61" name="Freeform: Shape 60">
              <a:extLst>
                <a:ext uri="{FF2B5EF4-FFF2-40B4-BE49-F238E27FC236}">
                  <a16:creationId xmlns:a16="http://schemas.microsoft.com/office/drawing/2014/main" id="{6AC2C978-2A1A-4B55-9464-1C8D0F2997A9}"/>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6950491A-066A-4560-B0B0-565A22C22CBF}"/>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CC43BA12-5776-423C-955D-42D94DC2795F}"/>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64" name="Freeform: Shape 63">
              <a:extLst>
                <a:ext uri="{FF2B5EF4-FFF2-40B4-BE49-F238E27FC236}">
                  <a16:creationId xmlns:a16="http://schemas.microsoft.com/office/drawing/2014/main" id="{E8AD8528-7042-4B52-B049-BD8F62E3BC61}"/>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65" name="Straight Connector 64">
            <a:extLst>
              <a:ext uri="{FF2B5EF4-FFF2-40B4-BE49-F238E27FC236}">
                <a16:creationId xmlns:a16="http://schemas.microsoft.com/office/drawing/2014/main" id="{C9AC3FDE-F05E-4D4A-9531-0EC9C6D4572C}"/>
              </a:ext>
            </a:extLst>
          </p:cNvPr>
          <p:cNvCxnSpPr>
            <a:cxnSpLocks/>
          </p:cNvCxnSpPr>
          <p:nvPr/>
        </p:nvCxnSpPr>
        <p:spPr>
          <a:xfrm flipV="1">
            <a:off x="8060057" y="461304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17208652"/>
      </p:ext>
    </p:extLst>
  </p:cSld>
  <p:clrMapOvr>
    <a:masterClrMapping/>
  </p:clrMapOvr>
  <mc:AlternateContent xmlns:mc="http://schemas.openxmlformats.org/markup-compatibility/2006" xmlns:p159="http://schemas.microsoft.com/office/powerpoint/2015/09/main">
    <mc:Choice Requires="p159">
      <p:transition advTm="6312" spd="slow">
        <p159:morph option="byObject"/>
      </p:transition>
    </mc:Choice>
    <mc:Fallback xmlns="">
      <p:transition advTm="631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childTnLst>
                                </p:cTn>
                              </p:par>
                              <p:par>
                                <p:cTn fill="hold" id="13" nodeType="withEffect" presetClass="entr" presetID="10" presetSubtype="0">
                                  <p:stCondLst>
                                    <p:cond delay="0"/>
                                  </p:stCondLst>
                                  <p:childTnLst>
                                    <p:set>
                                      <p:cBhvr>
                                        <p:cTn dur="1" fill="hold" id="14">
                                          <p:stCondLst>
                                            <p:cond delay="0"/>
                                          </p:stCondLst>
                                        </p:cTn>
                                        <p:tgtEl>
                                          <p:spTgt spid="53"/>
                                        </p:tgtEl>
                                        <p:attrNameLst>
                                          <p:attrName>style.visibility</p:attrName>
                                        </p:attrNameLst>
                                      </p:cBhvr>
                                      <p:to>
                                        <p:strVal val="visible"/>
                                      </p:to>
                                    </p:set>
                                    <p:animEffect filter="fade" transition="in">
                                      <p:cBhvr>
                                        <p:cTn dur="500" id="15"/>
                                        <p:tgtEl>
                                          <p:spTgt spid="53"/>
                                        </p:tgtEl>
                                      </p:cBhvr>
                                    </p:animEffect>
                                  </p:childTnLst>
                                </p:cTn>
                              </p:par>
                              <p:par>
                                <p:cTn fill="hold" id="16" nodeType="withEffect" presetClass="entr" presetID="10" presetSubtype="0">
                                  <p:stCondLst>
                                    <p:cond delay="250"/>
                                  </p:stCondLst>
                                  <p:childTnLst>
                                    <p:set>
                                      <p:cBhvr>
                                        <p:cTn dur="1" fill="hold" id="17">
                                          <p:stCondLst>
                                            <p:cond delay="0"/>
                                          </p:stCondLst>
                                        </p:cTn>
                                        <p:tgtEl>
                                          <p:spTgt spid="48"/>
                                        </p:tgtEl>
                                        <p:attrNameLst>
                                          <p:attrName>style.visibility</p:attrName>
                                        </p:attrNameLst>
                                      </p:cBhvr>
                                      <p:to>
                                        <p:strVal val="visible"/>
                                      </p:to>
                                    </p:set>
                                    <p:animEffect filter="fade" transition="in">
                                      <p:cBhvr>
                                        <p:cTn dur="500" id="18"/>
                                        <p:tgtEl>
                                          <p:spTgt spid="48"/>
                                        </p:tgtEl>
                                      </p:cBhvr>
                                    </p:animEffect>
                                  </p:childTnLst>
                                </p:cTn>
                              </p:par>
                              <p:par>
                                <p:cTn fill="hold" id="19" nodeType="withEffect" presetClass="entr" presetID="10" presetSubtype="0">
                                  <p:stCondLst>
                                    <p:cond delay="25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500"/>
                                  </p:stCondLst>
                                  <p:childTnLst>
                                    <p:set>
                                      <p:cBhvr>
                                        <p:cTn dur="1" fill="hold" id="23">
                                          <p:stCondLst>
                                            <p:cond delay="0"/>
                                          </p:stCondLst>
                                        </p:cTn>
                                        <p:tgtEl>
                                          <p:spTgt spid="54"/>
                                        </p:tgtEl>
                                        <p:attrNameLst>
                                          <p:attrName>style.visibility</p:attrName>
                                        </p:attrNameLst>
                                      </p:cBhvr>
                                      <p:to>
                                        <p:strVal val="visible"/>
                                      </p:to>
                                    </p:set>
                                    <p:animEffect filter="fade" transition="in">
                                      <p:cBhvr>
                                        <p:cTn dur="500" id="24"/>
                                        <p:tgtEl>
                                          <p:spTgt spid="54"/>
                                        </p:tgtEl>
                                      </p:cBhvr>
                                    </p:animEffect>
                                  </p:childTnLst>
                                </p:cTn>
                              </p:par>
                              <p:par>
                                <p:cTn fill="hold" id="25" nodeType="withEffect" presetClass="entr" presetID="10" presetSubtype="0">
                                  <p:stCondLst>
                                    <p:cond delay="500"/>
                                  </p:stCondLst>
                                  <p:childTnLst>
                                    <p:set>
                                      <p:cBhvr>
                                        <p:cTn dur="1" fill="hold" id="26">
                                          <p:stCondLst>
                                            <p:cond delay="0"/>
                                          </p:stCondLst>
                                        </p:cTn>
                                        <p:tgtEl>
                                          <p:spTgt spid="59"/>
                                        </p:tgtEl>
                                        <p:attrNameLst>
                                          <p:attrName>style.visibility</p:attrName>
                                        </p:attrNameLst>
                                      </p:cBhvr>
                                      <p:to>
                                        <p:strVal val="visible"/>
                                      </p:to>
                                    </p:set>
                                    <p:animEffect filter="fade" transition="in">
                                      <p:cBhvr>
                                        <p:cTn dur="500" id="27"/>
                                        <p:tgtEl>
                                          <p:spTgt spid="59"/>
                                        </p:tgtEl>
                                      </p:cBhvr>
                                    </p:animEffect>
                                  </p:childTnLst>
                                </p:cTn>
                              </p:par>
                              <p:par>
                                <p:cTn fill="hold" id="28" nodeType="withEffect" presetClass="entr" presetID="10" presetSubtype="0">
                                  <p:stCondLst>
                                    <p:cond delay="750"/>
                                  </p:stCondLst>
                                  <p:childTnLst>
                                    <p:set>
                                      <p:cBhvr>
                                        <p:cTn dur="1" fill="hold" id="29">
                                          <p:stCondLst>
                                            <p:cond delay="0"/>
                                          </p:stCondLst>
                                        </p:cTn>
                                        <p:tgtEl>
                                          <p:spTgt spid="60"/>
                                        </p:tgtEl>
                                        <p:attrNameLst>
                                          <p:attrName>style.visibility</p:attrName>
                                        </p:attrNameLst>
                                      </p:cBhvr>
                                      <p:to>
                                        <p:strVal val="visible"/>
                                      </p:to>
                                    </p:set>
                                    <p:animEffect filter="fade" transition="in">
                                      <p:cBhvr>
                                        <p:cTn dur="500" id="30"/>
                                        <p:tgtEl>
                                          <p:spTgt spid="60"/>
                                        </p:tgtEl>
                                      </p:cBhvr>
                                    </p:animEffect>
                                  </p:childTnLst>
                                </p:cTn>
                              </p:par>
                              <p:par>
                                <p:cTn fill="hold" id="31" nodeType="withEffect" presetClass="entr" presetID="10" presetSubtype="0">
                                  <p:stCondLst>
                                    <p:cond delay="750"/>
                                  </p:stCondLst>
                                  <p:childTnLst>
                                    <p:set>
                                      <p:cBhvr>
                                        <p:cTn dur="1" fill="hold" id="32">
                                          <p:stCondLst>
                                            <p:cond delay="0"/>
                                          </p:stCondLst>
                                        </p:cTn>
                                        <p:tgtEl>
                                          <p:spTgt spid="65"/>
                                        </p:tgtEl>
                                        <p:attrNameLst>
                                          <p:attrName>style.visibility</p:attrName>
                                        </p:attrNameLst>
                                      </p:cBhvr>
                                      <p:to>
                                        <p:strVal val="visible"/>
                                      </p:to>
                                    </p:set>
                                    <p:animEffect filter="fade" transition="in">
                                      <p:cBhvr>
                                        <p:cTn dur="500" id="33"/>
                                        <p:tgtEl>
                                          <p:spTgt spid="65"/>
                                        </p:tgtEl>
                                      </p:cBhvr>
                                    </p:animEffect>
                                  </p:childTnLst>
                                </p:cTn>
                              </p:par>
                              <p:par>
                                <p:cTn fill="hold" id="34" nodeType="withEffect" presetClass="entr" presetID="10" presetSubtype="0">
                                  <p:stCondLst>
                                    <p:cond delay="100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1000"/>
                                  </p:stCondLst>
                                  <p:childTnLst>
                                    <p:set>
                                      <p:cBhvr>
                                        <p:cTn dur="1" fill="hold" id="38">
                                          <p:stCondLst>
                                            <p:cond delay="0"/>
                                          </p:stCondLst>
                                        </p:cTn>
                                        <p:tgtEl>
                                          <p:spTgt spid="42"/>
                                        </p:tgtEl>
                                        <p:attrNameLst>
                                          <p:attrName>style.visibility</p:attrName>
                                        </p:attrNameLst>
                                      </p:cBhvr>
                                      <p:to>
                                        <p:strVal val="visible"/>
                                      </p:to>
                                    </p:set>
                                    <p:animEffect filter="fade" transition="in">
                                      <p:cBhvr>
                                        <p:cTn dur="500" id="39"/>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2740983" y="2963660"/>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3045122" y="154597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dirty="0"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1272868" y="3650515"/>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778948" y="3229160"/>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980950" y="4120196"/>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2044826" y="1999373"/>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dirty="0"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1998054" y="2018237"/>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8dc7d3006fbdf51ed4af5451fee3e2e5">
            <a:r>
              <a:rPr dirty="0" lang="en-US"/>
              <a:t>في هذا الدرس ستشاهد…</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rtlCol="0" wrap="square">
            <a:spAutoFit/>
          </a:bodyPr>
          <a:lstStyle/>
          <a:p txid="31388488ce6333bea30ea43e626f5f63">
            <a:pPr algn="r" indent="-342900" marL="342900" rtl="1">
              <a:buClr>
                <a:srgbClr val="008CCF"/>
              </a:buClr>
              <a:buFont charset="-79" pitchFamily="2" typeface="Rubik"/>
              <a:buChar char="•"/>
            </a:pPr>
            <a:r>
              <a:rPr dirty="0" lang="en-US" sz="2400"/>
              <a:t>إمكانيات إدخال البيانات دون الاتصال بالإنترنت في DHIS2</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advTm="14899" spd="slow">
        <p159:morph option="byObject"/>
      </p:transition>
    </mc:Choice>
    <mc:Fallback xmlns="">
      <p:transition advTm="1489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32C93-CDF2-95FB-8FD7-38022371D326}"/>
              </a:ext>
            </a:extLst>
          </p:cNvPr>
          <p:cNvSpPr txBox="1"/>
          <p:nvPr/>
        </p:nvSpPr>
        <p:spPr>
          <a:xfrm>
            <a:off x="4945487" y="3322749"/>
            <a:ext cx="1600118" cy="461665"/>
          </a:xfrm>
          <a:prstGeom prst="rect">
            <a:avLst/>
          </a:prstGeom>
          <a:noFill/>
        </p:spPr>
        <p:txBody>
          <a:bodyPr rtlCol="0" wrap="none">
            <a:spAutoFit/>
          </a:bodyPr>
          <a:lstStyle/>
          <a:p txid="4a282aa49003d2729da5eebadc19722d">
            <a:pPr algn="r" indent="-342900" marL="342900" rtl="1">
              <a:buClr>
                <a:srgbClr val="008CCF"/>
              </a:buClr>
              <a:buFont charset="-79" pitchFamily="2" typeface="Rubik"/>
              <a:buChar char="•"/>
            </a:pPr>
            <a:r>
              <a:rPr dirty="0" lang="en-US" sz="2400"/>
              <a:t>العرض التوضيحي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advTm="81000" p14:dur="2000" spd="slow"/>
    </mc:Choice>
    <mc:Fallback xmlns="">
      <p:transition advTm="81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Graphical user interface, table  Description automatically generated" id="3" name="Picture 2">
            <a:extLst>
              <a:ext uri="{FF2B5EF4-FFF2-40B4-BE49-F238E27FC236}">
                <a16:creationId xmlns:a16="http://schemas.microsoft.com/office/drawing/2014/main" id="{7D58E5E8-DBA7-41AD-B13C-7EFEF796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8F037180-7F0B-4F1F-B186-7D5D17BF2F84}"/>
              </a:ext>
            </a:extLst>
          </p:cNvPr>
          <p:cNvSpPr/>
          <p:nvPr/>
        </p:nvSpPr>
        <p:spPr>
          <a:xfrm>
            <a:off x="7105702" y="805433"/>
            <a:ext cx="4923173" cy="5622581"/>
          </a:xfrm>
          <a:prstGeom prst="roundRect">
            <a:avLst>
              <a:gd fmla="val 5333"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65CAFEA5-3340-47FA-8B87-CCAAE8F7D59D}"/>
              </a:ext>
            </a:extLst>
          </p:cNvPr>
          <p:cNvGrpSpPr/>
          <p:nvPr/>
        </p:nvGrpSpPr>
        <p:grpSpPr>
          <a:xfrm>
            <a:off x="6909106" y="429985"/>
            <a:ext cx="804672" cy="804672"/>
            <a:chOff x="10901033" y="516564"/>
            <a:chExt cx="804672" cy="804672"/>
          </a:xfrm>
        </p:grpSpPr>
        <p:sp>
          <p:nvSpPr>
            <p:cNvPr id="6" name="Oval 5">
              <a:extLst>
                <a:ext uri="{FF2B5EF4-FFF2-40B4-BE49-F238E27FC236}">
                  <a16:creationId xmlns:a16="http://schemas.microsoft.com/office/drawing/2014/main" id="{22832ED7-AB5E-44AF-A951-127324007D0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FC7BC13B-3CAC-447A-AFB5-28DF6047B61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E8E1A0B3-9564-4DE8-9A61-A887CB4A6482}"/>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5EB17ACF-7861-45A1-B3E0-79516A3E70FE}"/>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588491A-3010-41FF-A179-336107D80785}"/>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D073AD35-41A0-4A5B-8216-3CCC83B69A84}"/>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F3AA2CA-FBBE-4B73-B00B-921E8600A933}"/>
              </a:ext>
            </a:extLst>
          </p:cNvPr>
          <p:cNvSpPr txBox="1"/>
          <p:nvPr/>
        </p:nvSpPr>
        <p:spPr>
          <a:xfrm>
            <a:off x="7186514" y="1127249"/>
            <a:ext cx="4876743" cy="1938992"/>
          </a:xfrm>
          <a:prstGeom prst="rect">
            <a:avLst/>
          </a:prstGeom>
          <a:noFill/>
        </p:spPr>
        <p:txBody>
          <a:bodyPr rtlCol="0" wrap="square">
            <a:spAutoFit/>
          </a:bodyPr>
          <a:lstStyle/>
          <a:p txid="916486d05e19f3421d1edae1536e86bd">
            <a:pPr algn="r" indent="-342900" marL="342900" rtl="1">
              <a:buClr>
                <a:srgbClr val="008CCF"/>
              </a:buClr>
              <a:buFont charset="0" panose="020B0604020202020204" pitchFamily="34" typeface="Arial"/>
              <a:buChar char="•"/>
            </a:pPr>
            <a:r>
              <a:rPr dirty="0" lang="en-US" sz="2400"/>
              <a:t>لا تستخدم تطبيق DHIS2 Browser Cache Cleaner لمسح ذاكرة التخزين المؤقت للمتصفح لديك</a:t>
            </a:r>
          </a:p>
          <a:p txid="4f12e5aed0be28f068be9da33433d72c">
            <a:pPr indent="-342900" lvl="1" marL="800100" rtl="1">
              <a:buClr>
                <a:srgbClr val="008CCF"/>
              </a:buClr>
              <a:buFont charset="0" panose="020B0604020202020204" pitchFamily="34" typeface="Arial"/>
              <a:buChar char="•"/>
            </a:pPr>
            <a:r>
              <a:rPr dirty="0" lang="en-US" sz="2400"/>
              <a:t>يتم تخزين بياناتك محليًا في ذاكرة التخزين المؤقت</a:t>
            </a:r>
          </a:p>
        </p:txBody>
      </p:sp>
      <p:sp>
        <p:nvSpPr>
          <p:cNvPr id="14" name="TextBox 13">
            <a:extLst>
              <a:ext uri="{FF2B5EF4-FFF2-40B4-BE49-F238E27FC236}">
                <a16:creationId xmlns:a16="http://schemas.microsoft.com/office/drawing/2014/main" id="{A6C890B1-DEC9-4118-9016-75F0DB1C6728}"/>
              </a:ext>
            </a:extLst>
          </p:cNvPr>
          <p:cNvSpPr txBox="1"/>
          <p:nvPr/>
        </p:nvSpPr>
        <p:spPr>
          <a:xfrm>
            <a:off x="7189983" y="2835378"/>
            <a:ext cx="4765152" cy="1569660"/>
          </a:xfrm>
          <a:prstGeom prst="rect">
            <a:avLst/>
          </a:prstGeom>
          <a:noFill/>
        </p:spPr>
        <p:txBody>
          <a:bodyPr rtlCol="0" wrap="square">
            <a:spAutoFit/>
          </a:bodyPr>
          <a:lstStyle/>
          <a:p txid="6d602969ea85123a40ec45d362a830db">
            <a:pPr algn="r" indent="-342900" marL="342900" rtl="1">
              <a:buClr>
                <a:srgbClr val="008CCF"/>
              </a:buClr>
              <a:buFont charset="0" panose="020B0604020202020204" pitchFamily="34" typeface="Arial"/>
              <a:buChar char="•"/>
            </a:pPr>
            <a:r>
              <a:rPr dirty="0" lang="en-US" sz="2400"/>
              <a:t>وظيفة العمل دون اتصال بالإنترنت في DHIS2</a:t>
            </a:r>
          </a:p>
          <a:p txid="cb251a762caec4895cf8059cbfb8a84f">
            <a:pPr indent="-342900" lvl="1" marL="800100" rtl="1">
              <a:buClr>
                <a:srgbClr val="008CCF"/>
              </a:buClr>
              <a:buFont charset="0" panose="020B0604020202020204" pitchFamily="34" typeface="Arial"/>
              <a:buChar char="•"/>
            </a:pPr>
            <a:r>
              <a:rPr dirty="0" lang="en-US" sz="2400"/>
              <a:t>تغطية الانقطاعات الدورية للإنترنت</a:t>
            </a:r>
          </a:p>
        </p:txBody>
      </p:sp>
      <p:sp>
        <p:nvSpPr>
          <p:cNvPr id="16" name="TextBox 15">
            <a:extLst>
              <a:ext uri="{FF2B5EF4-FFF2-40B4-BE49-F238E27FC236}">
                <a16:creationId xmlns:a16="http://schemas.microsoft.com/office/drawing/2014/main" id="{3C384E16-49AF-483F-8FA1-71DE0E4F1D44}"/>
              </a:ext>
            </a:extLst>
          </p:cNvPr>
          <p:cNvSpPr txBox="1"/>
          <p:nvPr/>
        </p:nvSpPr>
        <p:spPr>
          <a:xfrm>
            <a:off x="7189983" y="4543507"/>
            <a:ext cx="4765152" cy="1938992"/>
          </a:xfrm>
          <a:prstGeom prst="rect">
            <a:avLst/>
          </a:prstGeom>
          <a:noFill/>
        </p:spPr>
        <p:txBody>
          <a:bodyPr rtlCol="0" wrap="square">
            <a:spAutoFit/>
          </a:bodyPr>
          <a:lstStyle/>
          <a:p txid="c04a795859636ade055adf0eb70db6be">
            <a:pPr algn="r" indent="-342900" marL="342900" rtl="1">
              <a:buClr>
                <a:srgbClr val="008CCF"/>
              </a:buClr>
              <a:buFont charset="0" panose="020B0604020202020204" pitchFamily="34" typeface="Arial"/>
              <a:buChar char="•"/>
            </a:pPr>
            <a:r>
              <a:rPr dirty="0" lang="en-US" sz="2400"/>
              <a:t>جمع البيانات في الأماكن ذات الاتصال المحدود بالإنترنت:</a:t>
            </a:r>
          </a:p>
          <a:p txid="3d829be1ef0cd9243696d66e2d73b629">
            <a:pPr indent="-342900" lvl="1" marL="800100" rtl="1">
              <a:buClr>
                <a:srgbClr val="008CCF"/>
              </a:buClr>
              <a:buFont charset="0" panose="020B0604020202020204" pitchFamily="34" typeface="Arial"/>
              <a:buChar char="•"/>
            </a:pPr>
            <a:r>
              <a:rPr dirty="0" lang="en-US" sz="2400"/>
              <a:t>تطبيق DHIS2 Capture الخاص بالأندرويد</a:t>
            </a:r>
          </a:p>
        </p:txBody>
      </p:sp>
    </p:spTree>
    <p:custDataLst>
      <p:tags r:id="rId1"/>
    </p:custDataLst>
    <p:extLst>
      <p:ext uri="{BB962C8B-B14F-4D97-AF65-F5344CB8AC3E}">
        <p14:creationId xmlns:p14="http://schemas.microsoft.com/office/powerpoint/2010/main" val="3503168959"/>
      </p:ext>
    </p:extLst>
  </p:cSld>
  <p:clrMapOvr>
    <a:masterClrMapping/>
  </p:clrMapOvr>
  <mc:AlternateContent xmlns:mc="http://schemas.openxmlformats.org/markup-compatibility/2006" xmlns:p14="http://schemas.microsoft.com/office/powerpoint/2010/main">
    <mc:Choice Requires="p14">
      <p:transition advTm="54456" p14:dur="1250" spd="slow"/>
    </mc:Choice>
    <mc:Fallback xmlns="">
      <p:transition advTm="544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3">
                                            <p:txEl>
                                              <p:pRg end="0" st="0"/>
                                            </p:txEl>
                                          </p:spTgt>
                                        </p:tgtEl>
                                        <p:attrNameLst>
                                          <p:attrName>style.visibility</p:attrName>
                                        </p:attrNameLst>
                                      </p:cBhvr>
                                      <p:to>
                                        <p:strVal val="visible"/>
                                      </p:to>
                                    </p:set>
                                    <p:animEffect filter="fade" transition="in">
                                      <p:cBhvr>
                                        <p:cTn dur="500" id="15"/>
                                        <p:tgtEl>
                                          <p:spTgt spid="1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xEl>
                                              <p:pRg end="1" st="1"/>
                                            </p:txEl>
                                          </p:spTgt>
                                        </p:tgtEl>
                                        <p:attrNameLst>
                                          <p:attrName>style.visibility</p:attrName>
                                        </p:attrNameLst>
                                      </p:cBhvr>
                                      <p:to>
                                        <p:strVal val="visible"/>
                                      </p:to>
                                    </p:set>
                                    <p:animEffect filter="fade" transition="in">
                                      <p:cBhvr>
                                        <p:cTn dur="500" id="20"/>
                                        <p:tgtEl>
                                          <p:spTgt spid="1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xEl>
                                              <p:pRg end="0" st="0"/>
                                            </p:txEl>
                                          </p:spTgt>
                                        </p:tgtEl>
                                        <p:attrNameLst>
                                          <p:attrName>style.visibility</p:attrName>
                                        </p:attrNameLst>
                                      </p:cBhvr>
                                      <p:to>
                                        <p:strVal val="visible"/>
                                      </p:to>
                                    </p:set>
                                    <p:animEffect filter="fade" transition="in">
                                      <p:cBhvr>
                                        <p:cTn dur="500" id="25"/>
                                        <p:tgtEl>
                                          <p:spTgt spid="1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4">
                                            <p:txEl>
                                              <p:pRg end="1" st="1"/>
                                            </p:txEl>
                                          </p:spTgt>
                                        </p:tgtEl>
                                        <p:attrNameLst>
                                          <p:attrName>style.visibility</p:attrName>
                                        </p:attrNameLst>
                                      </p:cBhvr>
                                      <p:to>
                                        <p:strVal val="visible"/>
                                      </p:to>
                                    </p:set>
                                    <p:animEffect filter="fade" transition="in">
                                      <p:cBhvr>
                                        <p:cTn dur="500" id="30"/>
                                        <p:tgtEl>
                                          <p:spTgt spid="1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xEl>
                                              <p:pRg end="0" st="0"/>
                                            </p:txEl>
                                          </p:spTgt>
                                        </p:tgtEl>
                                        <p:attrNameLst>
                                          <p:attrName>style.visibility</p:attrName>
                                        </p:attrNameLst>
                                      </p:cBhvr>
                                      <p:to>
                                        <p:strVal val="visible"/>
                                      </p:to>
                                    </p:set>
                                    <p:animEffect filter="fade" transition="in">
                                      <p:cBhvr>
                                        <p:cTn dur="500" id="35"/>
                                        <p:tgtEl>
                                          <p:spTgt spid="16">
                                            <p:txEl>
                                              <p:pRg end="0" st="0"/>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6">
                                            <p:txEl>
                                              <p:pRg end="1" st="1"/>
                                            </p:txEl>
                                          </p:spTgt>
                                        </p:tgtEl>
                                        <p:attrNameLst>
                                          <p:attrName>style.visibility</p:attrName>
                                        </p:attrNameLst>
                                      </p:cBhvr>
                                      <p:to>
                                        <p:strVal val="visible"/>
                                      </p:to>
                                    </p:set>
                                    <p:animEffect filter="fade" transition="in">
                                      <p:cBhvr>
                                        <p:cTn dur="500" id="40"/>
                                        <p:tgtEl>
                                          <p:spTgt spid="1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build="p" grpId="0" spid="13" uiExpand="1"/>
      <p:bldP build="p" grpId="0" spid="14" uiExpand="1"/>
      <p:bldP build="p" grpId="0" spid="16" uiExpand="1"/>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dirty="0" lang="en-US"/>
              <a:t>ملخص</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133598" y="1866900"/>
            <a:ext cx="7532915" cy="1569660"/>
          </a:xfrm>
          <a:prstGeom prst="rect">
            <a:avLst/>
          </a:prstGeom>
          <a:noFill/>
        </p:spPr>
        <p:txBody>
          <a:bodyPr rtlCol="0" wrap="square">
            <a:spAutoFit/>
          </a:bodyPr>
          <a:lstStyle/>
          <a:p txid="402efa5c53eb3690cf6abdbd47419ae6">
            <a:pPr indent="-342900" marL="342900" rtl="1">
              <a:buClr>
                <a:srgbClr val="008CCF"/>
              </a:buClr>
              <a:buFont charset="0" panose="020B0604020202020204" pitchFamily="34" typeface="Arial"/>
              <a:buChar char="•"/>
            </a:pPr>
            <a:r>
              <a:rPr dirty="0" lang="en-US" sz="2400"/>
              <a:t>يسمح لك DHIS2 إدخال البيانات عندما يكون اتصال الإنترنت غير مستقر:</a:t>
            </a:r>
          </a:p>
          <a:p txid="f88c184829fdbc8af3a880fe84b1e1b4">
            <a:pPr indent="-342900" lvl="1" marL="800100" rtl="1">
              <a:buClr>
                <a:srgbClr val="008CCF"/>
              </a:buClr>
              <a:buFont charset="0" panose="020B0604020202020204" pitchFamily="34" typeface="Arial"/>
              <a:buChar char="•"/>
            </a:pPr>
            <a:r>
              <a:rPr dirty="0" lang="en-US" sz="2400"/>
              <a:t>حفظ البيانات محلياً في ذاكرة التخزين المؤقت الخاص بك</a:t>
            </a:r>
          </a:p>
        </p:txBody>
      </p:sp>
      <p:sp>
        <p:nvSpPr>
          <p:cNvPr id="25" name="TextBox 24">
            <a:extLst>
              <a:ext uri="{FF2B5EF4-FFF2-40B4-BE49-F238E27FC236}">
                <a16:creationId xmlns:a16="http://schemas.microsoft.com/office/drawing/2014/main" id="{2D16E88E-43D1-410A-BE0A-C9A9B4C6A185}"/>
              </a:ext>
            </a:extLst>
          </p:cNvPr>
          <p:cNvSpPr txBox="1"/>
          <p:nvPr/>
        </p:nvSpPr>
        <p:spPr>
          <a:xfrm>
            <a:off x="2133598" y="3222378"/>
            <a:ext cx="7532915" cy="830997"/>
          </a:xfrm>
          <a:prstGeom prst="rect">
            <a:avLst/>
          </a:prstGeom>
          <a:noFill/>
        </p:spPr>
        <p:txBody>
          <a:bodyPr rtlCol="0" wrap="square">
            <a:spAutoFit/>
          </a:bodyPr>
          <a:lstStyle/>
          <a:p txid="27ae0685da951aa32c907b2e09c89958">
            <a:pPr indent="-342900" marL="342900" rtl="1">
              <a:buClr>
                <a:srgbClr val="008CCF"/>
              </a:buClr>
              <a:buFont charset="0" panose="020B0604020202020204" pitchFamily="34" typeface="Arial"/>
              <a:buChar char="•"/>
            </a:pPr>
            <a:r>
              <a:rPr dirty="0" lang="en-US" sz="2400"/>
              <a:t>عندما تكون غير متصل بالإنترنت، سيتم عرض رسالة على الشاشة</a:t>
            </a:r>
          </a:p>
        </p:txBody>
      </p:sp>
      <p:sp>
        <p:nvSpPr>
          <p:cNvPr id="36" name="TextBox 35">
            <a:extLst>
              <a:ext uri="{FF2B5EF4-FFF2-40B4-BE49-F238E27FC236}">
                <a16:creationId xmlns:a16="http://schemas.microsoft.com/office/drawing/2014/main" id="{651DDE82-3CAF-47DC-9CB6-B469CE351E45}"/>
              </a:ext>
            </a:extLst>
          </p:cNvPr>
          <p:cNvSpPr txBox="1"/>
          <p:nvPr/>
        </p:nvSpPr>
        <p:spPr>
          <a:xfrm>
            <a:off x="2133598" y="4208525"/>
            <a:ext cx="7532915" cy="830997"/>
          </a:xfrm>
          <a:prstGeom prst="rect">
            <a:avLst/>
          </a:prstGeom>
          <a:noFill/>
        </p:spPr>
        <p:txBody>
          <a:bodyPr rtlCol="0" wrap="square">
            <a:spAutoFit/>
          </a:bodyPr>
          <a:lstStyle/>
          <a:p txid="e3f99b573aa7f079337593499058984f">
            <a:pPr indent="-342900" marL="342900" rtl="1">
              <a:buClr>
                <a:srgbClr val="008CCF"/>
              </a:buClr>
              <a:buFont charset="0" panose="020B0604020202020204" pitchFamily="34" typeface="Arial"/>
              <a:buChar char="•"/>
            </a:pPr>
            <a:r>
              <a:rPr dirty="0" lang="en-US" sz="2400"/>
              <a:t>عند استعادةالاتصال، ستحتاج إلى نقر زر تحميل البيانات</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24696" p14:dur="2000" spd="slow"/>
    </mc:Choice>
    <mc:Fallback xmlns="">
      <p:transition advTm="24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gtEl>
                                        <p:attrNameLst>
                                          <p:attrName>style.visibility</p:attrName>
                                        </p:attrNameLst>
                                      </p:cBhvr>
                                      <p:to>
                                        <p:strVal val="visible"/>
                                      </p:to>
                                    </p:set>
                                    <p:animEffect filter="fade" transition="in">
                                      <p:cBhvr>
                                        <p:cTn dur="500" id="17"/>
                                        <p:tgtEl>
                                          <p:spTgt spid="2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500" id="22"/>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grpId="0" spid="25"/>
      <p:bldP grpId="0" spid="3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088BBB9-D649-4C33-993B-C3160AF31CE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626|0.955|2.646"/>
  <p:tag name="ISPRING_SLIDE_ID_2" val="{B9B7AD32-45AC-4DF3-A087-D2389B8B2E74}"/>
  <p:tag name="GENSWF_ADVANCE_TIME" val="7.10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5B69D39-0549-4D3E-A07B-50EFB1DDDAC3}:308"/>
  <p:tag name="TIMING" val="|1.076|1.389"/>
  <p:tag name="ISPRING_SLIDE_ID_2" val="{FDCBABAC-7406-4D57-8E5D-8B8B27B05C46}"/>
  <p:tag name="GENSWF_ADVANCE_TIME" val="6.312"/>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855"/>
  <p:tag name="ISPRING_SLIDE_ID_2" val="{C6E5AEE7-216A-4EBF-83BC-8BFC005C3658}"/>
  <p:tag name="GENSWF_ADVANCE_TIME" val="14.8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55C2D346-D820-46C6-A5DC-69874BFD926D}"/>
  <p:tag name="GENSWF_ADVANCE_TIME" val="81.00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0B07B6-DCE4-452A-B9DA-15E5023AB094}:307"/>
  <p:tag name="GENSWF_ADVANCE_TIME" val="54.456"/>
  <p:tag name="TIMING" val="|0.792|0.96|9.087|10.843|6.375|7.594|11.412"/>
  <p:tag name="ISPRING_SLIDE_ID_2" val="{55247829-C2E6-42BF-877A-1AAFDAC0B2D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3.205|6.153|4.328|4.295"/>
  <p:tag name="ISPRING_SLIDE_ID_2" val="{97FB7252-3078-48C1-A1FA-412194AD38CE}"/>
  <p:tag name="GENSWF_ADVANCE_TIME" val="24.69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7464147-B0F9-4FDA-8155-47E5CCFA0A5A}"/>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8271</TotalTime>
  <Words>627</Words>
  <Application>Microsoft Macintosh PowerPoint</Application>
  <PresentationFormat>Widescreen</PresentationFormat>
  <Paragraphs>51</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lesson,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426</cp:revision>
  <dcterms:created xsi:type="dcterms:W3CDTF">2021-02-03T12:41:27Z</dcterms:created>
  <dcterms:modified xsi:type="dcterms:W3CDTF">2023-09-19T13:15:59Z</dcterms:modified>
</cp:coreProperties>
</file>